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477" r:id="rId2"/>
    <p:sldId id="754" r:id="rId3"/>
    <p:sldId id="803" r:id="rId4"/>
    <p:sldId id="805" r:id="rId5"/>
    <p:sldId id="804" r:id="rId6"/>
    <p:sldId id="786" r:id="rId7"/>
    <p:sldId id="80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44F57-6FC8-0F83-5664-9A4C3969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1AA9C-580D-7172-B6E8-241DB4FAE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02F06-0038-1BA0-0E79-7FB11A301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DF75-BC9A-8450-4C34-454C26A59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118C-76BB-6BDD-FDB5-77871538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52A82C-D394-6069-CA1E-F65AD12E5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91E3C-20AD-D6B0-8A44-2D929B8B3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9665B-49B8-8E47-D641-08BA1285B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9545-E251-2238-3432-38F04D48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89E42-3799-914A-4595-3B1109F92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8522C-8014-D01E-33AA-8FBFDE1E4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F6A6-E49D-D1F9-7594-3B2948299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6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71DC-F613-70FF-3560-1946CDEB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A913E-9449-B52D-83EC-2D74EC9D7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B179-F05C-6521-8796-B6DC1161C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4BC52-87EE-3595-B638-0275AC492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12 24 2024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34600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CD127 manuscript analysis progress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EC4C-3F22-8AC4-85B2-5D3DEE72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A373D2-24C2-8B3B-873B-0F623ED3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" y="-27079"/>
            <a:ext cx="2070622" cy="4412148"/>
          </a:xfrm>
        </p:spPr>
        <p:txBody>
          <a:bodyPr>
            <a:normAutofit/>
          </a:bodyPr>
          <a:lstStyle/>
          <a:p>
            <a:r>
              <a:rPr lang="en-US" sz="3200" dirty="0"/>
              <a:t>NR-associated TIGIT</a:t>
            </a:r>
            <a:r>
              <a:rPr lang="en-US" sz="3200" baseline="30000" dirty="0"/>
              <a:t>-</a:t>
            </a:r>
            <a:r>
              <a:rPr lang="en-US" sz="3200" dirty="0"/>
              <a:t>KLRG1</a:t>
            </a:r>
            <a:r>
              <a:rPr lang="en-US" sz="3200" baseline="30000" dirty="0"/>
              <a:t>+</a:t>
            </a:r>
            <a:br>
              <a:rPr lang="en-US" sz="3200" baseline="30000" dirty="0"/>
            </a:br>
            <a:r>
              <a:rPr lang="en-US" sz="3200" dirty="0"/>
              <a:t>CD127</a:t>
            </a:r>
            <a:r>
              <a:rPr lang="en-US" sz="3200" baseline="30000" dirty="0"/>
              <a:t>+</a:t>
            </a:r>
            <a:r>
              <a:rPr lang="en-US" sz="3200" dirty="0"/>
              <a:t> CD8s resemble MAITs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3F34E-42AC-23F0-7645-7783DBBC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21" y="625151"/>
            <a:ext cx="4709977" cy="337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D2B22-0086-CD71-AB9F-CD8525DE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195" y="4080264"/>
            <a:ext cx="2098817" cy="207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BBA95-70FE-66FE-4FF3-BF38DECB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292" y="4097836"/>
            <a:ext cx="2098817" cy="207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411F0-A618-B265-ADFA-FF5BDD07E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145" y="2610378"/>
            <a:ext cx="3020981" cy="2401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5FA75-407E-C692-301F-8B0EA8336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137" y="877572"/>
            <a:ext cx="3018480" cy="1734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45880F-AAF8-6DED-7122-60F290547962}"/>
              </a:ext>
            </a:extLst>
          </p:cNvPr>
          <p:cNvSpPr txBox="1"/>
          <p:nvPr/>
        </p:nvSpPr>
        <p:spPr>
          <a:xfrm>
            <a:off x="1954121" y="62515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FE241-7D6C-A293-85A7-7E0678D32CB4}"/>
              </a:ext>
            </a:extLst>
          </p:cNvPr>
          <p:cNvSpPr txBox="1"/>
          <p:nvPr/>
        </p:nvSpPr>
        <p:spPr>
          <a:xfrm>
            <a:off x="1954121" y="399584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80FC5-06A7-A5C7-2F12-A590E2FE8E68}"/>
              </a:ext>
            </a:extLst>
          </p:cNvPr>
          <p:cNvSpPr txBox="1"/>
          <p:nvPr/>
        </p:nvSpPr>
        <p:spPr>
          <a:xfrm>
            <a:off x="6664098" y="622848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B6EEC6-56A3-0C46-3F42-7FBC2C00BE04}"/>
              </a:ext>
            </a:extLst>
          </p:cNvPr>
          <p:cNvSpPr txBox="1"/>
          <p:nvPr/>
        </p:nvSpPr>
        <p:spPr>
          <a:xfrm>
            <a:off x="6664098" y="224104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6D36F-B8FC-ED5A-A6BA-24385B2D1FA8}"/>
              </a:ext>
            </a:extLst>
          </p:cNvPr>
          <p:cNvSpPr txBox="1"/>
          <p:nvPr/>
        </p:nvSpPr>
        <p:spPr>
          <a:xfrm>
            <a:off x="6664098" y="5011984"/>
            <a:ext cx="290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E: </a:t>
            </a:r>
            <a:r>
              <a:rPr lang="en-US" dirty="0"/>
              <a:t>Jaccard similarity heatmap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1A64F2-0744-D36A-B9A9-14C8B925F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7324" y="877572"/>
            <a:ext cx="2279894" cy="28521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F36610-D974-7E7B-79B0-D7A05C1C343F}"/>
              </a:ext>
            </a:extLst>
          </p:cNvPr>
          <p:cNvSpPr txBox="1"/>
          <p:nvPr/>
        </p:nvSpPr>
        <p:spPr>
          <a:xfrm>
            <a:off x="9656277" y="598072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01941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40E2-5AEF-CD32-94FA-741BBDCE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799191-2D50-DE6E-2B38-7E64BD20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(MAIT?) signature elevated in NR to teplizumab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D50E5-5892-58D2-73BB-25972070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35" y="4364196"/>
            <a:ext cx="3546638" cy="2370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6B3FA-C826-61A4-5646-B5C86F607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35" y="1960881"/>
            <a:ext cx="3582372" cy="237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B2675F-B52B-F580-ACAD-D583AB20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874" y="4536622"/>
            <a:ext cx="3834881" cy="2197754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11EE57B-F77B-EFCA-6372-217DE9BE2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89CC39-36A1-0E5B-E145-7C5048849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807" y="2062133"/>
            <a:ext cx="3163013" cy="2413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A55D08-E00D-99E9-C66B-61CE6C192A6C}"/>
              </a:ext>
            </a:extLst>
          </p:cNvPr>
          <p:cNvSpPr txBox="1"/>
          <p:nvPr/>
        </p:nvSpPr>
        <p:spPr>
          <a:xfrm>
            <a:off x="3377682" y="1720135"/>
            <a:ext cx="77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140BB-EE76-0B76-7926-44A0FEF26C47}"/>
              </a:ext>
            </a:extLst>
          </p:cNvPr>
          <p:cNvSpPr txBox="1"/>
          <p:nvPr/>
        </p:nvSpPr>
        <p:spPr>
          <a:xfrm>
            <a:off x="6986309" y="155841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TN10 P348-2</a:t>
            </a:r>
          </a:p>
        </p:txBody>
      </p:sp>
    </p:spTree>
    <p:extLst>
      <p:ext uri="{BB962C8B-B14F-4D97-AF65-F5344CB8AC3E}">
        <p14:creationId xmlns:p14="http://schemas.microsoft.com/office/powerpoint/2010/main" val="106521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3423-3CC6-1AD6-39A9-9E0B1C17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346E98-24A6-F6F2-EECE-8B0E0D6D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9ED968-E06B-E019-46B5-29E7B547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In T1D/HC, population of TIGIT</a:t>
            </a:r>
            <a:r>
              <a:rPr lang="en-US" sz="2800" b="0" i="0" u="none" strike="noStrike" baseline="30000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-</a:t>
            </a:r>
            <a:r>
              <a:rPr lang="en-US" sz="2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KLRG1</a:t>
            </a:r>
            <a:r>
              <a:rPr lang="en-US" sz="2800" b="0" i="0" u="none" strike="noStrike" baseline="30000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en-US" sz="2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CD127</a:t>
            </a:r>
            <a:r>
              <a:rPr lang="en-US" sz="2800" b="0" i="0" u="none" strike="noStrike" baseline="30000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en-US" sz="2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CD8s enriched for MAITs/resemble MAITs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In </a:t>
            </a:r>
            <a:r>
              <a:rPr lang="en-US" dirty="0" err="1">
                <a:solidFill>
                  <a:srgbClr val="212121"/>
                </a:solidFill>
                <a:latin typeface="Aptos" panose="020B0004020202020204" pitchFamily="34" charset="0"/>
              </a:rPr>
              <a:t>AbATE</a:t>
            </a:r>
            <a:endParaRPr lang="en-US" dirty="0">
              <a:solidFill>
                <a:srgbClr val="212121"/>
              </a:solidFill>
              <a:latin typeface="Aptos" panose="020B00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TIGIT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-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KLRG1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CD127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CD161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 frequency higher in NR than 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Weakly higher accessibility of MAIT genes in non-exhausted CD127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 in NR than 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In TN10, 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CD127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 (and also TIGIT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-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KLRG1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CD127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KLRB1</a:t>
            </a:r>
            <a:r>
              <a:rPr lang="en-US" baseline="30000" dirty="0">
                <a:solidFill>
                  <a:srgbClr val="212121"/>
                </a:solidFill>
                <a:latin typeface="Aptos" panose="020B0004020202020204" pitchFamily="34" charset="0"/>
              </a:rPr>
              <a:t>+</a:t>
            </a:r>
            <a:r>
              <a:rPr lang="en-US" dirty="0">
                <a:solidFill>
                  <a:srgbClr val="212121"/>
                </a:solidFill>
                <a:latin typeface="Aptos" panose="020B0004020202020204" pitchFamily="34" charset="0"/>
              </a:rPr>
              <a:t>) frequency increases/decreases early on treatment in NR/R</a:t>
            </a:r>
            <a:endParaRPr lang="en-US" sz="28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5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Reconcile MAIT-status being more important in </a:t>
            </a:r>
            <a:r>
              <a:rPr lang="en-US" dirty="0" err="1"/>
              <a:t>AbATE</a:t>
            </a:r>
            <a:r>
              <a:rPr lang="en-US" dirty="0"/>
              <a:t> (and P348-4) than P348-2 TN10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P348-4 T1D/HC: Jaccard similarity index heatmap between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Pseudotime</a:t>
            </a:r>
            <a:r>
              <a:rPr lang="en-US" dirty="0"/>
              <a:t>/RNA velocity: try to connect to MT SNV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High MAIT cluster 1 moving into or from other high MAIT clusters in P348-4 T1D/HC?</a:t>
            </a:r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6049C-36DB-DE54-E6A9-4C985A344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5AE19-49CD-5EE8-0AC0-3692238E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97" y="799060"/>
            <a:ext cx="2426932" cy="148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004BC-B7F0-F454-8014-9F7139C2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73" y="673853"/>
            <a:ext cx="2166514" cy="2159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B5CDF-ED0C-EE53-FBBB-86A32649D24F}"/>
              </a:ext>
            </a:extLst>
          </p:cNvPr>
          <p:cNvSpPr txBox="1"/>
          <p:nvPr/>
        </p:nvSpPr>
        <p:spPr>
          <a:xfrm>
            <a:off x="233265" y="233265"/>
            <a:ext cx="283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 vs. 4/8 ADT P348-4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9277A-486C-8AAF-A532-7BF853858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45" y="4207213"/>
            <a:ext cx="4747727" cy="265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30513-EC74-A3C0-83BA-325F27AA4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182" y="3956180"/>
            <a:ext cx="2941363" cy="2901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8EBC9-7B4D-26B4-D919-126B6BB56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56180"/>
            <a:ext cx="2953153" cy="2901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BA165-F942-70BD-683A-C59C4B5A6BCA}"/>
              </a:ext>
            </a:extLst>
          </p:cNvPr>
          <p:cNvSpPr txBox="1"/>
          <p:nvPr/>
        </p:nvSpPr>
        <p:spPr>
          <a:xfrm>
            <a:off x="5281126" y="3586848"/>
            <a:ext cx="208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P348-2 TN10 cutoffs</a:t>
            </a:r>
          </a:p>
        </p:txBody>
      </p:sp>
    </p:spTree>
    <p:extLst>
      <p:ext uri="{BB962C8B-B14F-4D97-AF65-F5344CB8AC3E}">
        <p14:creationId xmlns:p14="http://schemas.microsoft.com/office/powerpoint/2010/main" val="3610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69867</TotalTime>
  <Words>191</Words>
  <Application>Microsoft Macintosh PowerPoint</Application>
  <PresentationFormat>Widescreen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NR-associated TIGIT-KLRG1+ CD127+ CD8s resemble MAITs</vt:lpstr>
      <vt:lpstr>CD127+ (MAIT?) signature elevated in NR to teplizumab</vt:lpstr>
      <vt:lpstr>Conclusions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10259</cp:revision>
  <dcterms:created xsi:type="dcterms:W3CDTF">2023-09-15T17:40:02Z</dcterms:created>
  <dcterms:modified xsi:type="dcterms:W3CDTF">2024-12-24T19:02:20Z</dcterms:modified>
</cp:coreProperties>
</file>